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69" r:id="rId4"/>
    <p:sldId id="274" r:id="rId5"/>
    <p:sldId id="272" r:id="rId6"/>
    <p:sldId id="275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773F"/>
    <a:srgbClr val="87B11C"/>
    <a:srgbClr val="EFF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6"/>
  </p:normalViewPr>
  <p:slideViewPr>
    <p:cSldViewPr snapToGrid="0" snapToObjects="1">
      <p:cViewPr>
        <p:scale>
          <a:sx n="91" d="100"/>
          <a:sy n="91" d="100"/>
        </p:scale>
        <p:origin x="-102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BA323-54DC-455D-AFC3-773D553617A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36DB6-88DC-4E49-B6DD-7DBBD3442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977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317ECA-6854-7D4A-B922-913147526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1F2B1DE-5605-1A4E-BAD7-B0E6D95982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BC0A645-39DF-B348-B4CC-F76943691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BB7D-ACD0-FF41-B616-7A16B9A25C24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5B97796-CE1C-8046-BF67-440CE1F8F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97FCABD-45D7-084D-96BA-DA979E31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3A74-76AF-EE4B-AB6C-CDE223B55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337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7C5F4C-0644-154B-9043-B73C31D07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B80BA1C-BF78-5642-9598-AE4248C070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229E7D5-4E39-7C4B-A9F6-8DBE3DD7C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BB7D-ACD0-FF41-B616-7A16B9A25C24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C490C99-8B2F-8145-8EDE-0ECFD65A5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4355C6D-CAC1-3747-9AD7-A3C6F19D9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3A74-76AF-EE4B-AB6C-CDE223B55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745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9934246-7F6D-2F45-80C7-0989B3DBD4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E2EDD1B-4121-874E-A520-5B6C6F260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668E45F-1897-A843-842D-D37004F14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BB7D-ACD0-FF41-B616-7A16B9A25C24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C78F240-C94D-CD45-82C0-6C2CEC0FA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38D47E6-9423-374B-BA4B-873D726F6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3A74-76AF-EE4B-AB6C-CDE223B55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53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5270D0-CA68-1743-B525-951AEE205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1AA674-63EF-FD45-9DFC-0A262CFBF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26E86CC-F4F3-6D45-B452-9CD6CB0EA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BB7D-ACD0-FF41-B616-7A16B9A25C24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B6AB668-4CEB-DC44-91C6-9C56AF290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779DA47-95AA-0540-AFD4-713940AA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3A74-76AF-EE4B-AB6C-CDE223B55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05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3B609F-C89E-F84E-900D-129ECD8C6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431E944-E2A9-BE41-9A4B-531B681B5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E9134B8-405C-F342-90D3-4A0D7FAEE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BB7D-ACD0-FF41-B616-7A16B9A25C24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2016618-8B95-7F43-8064-B4C457054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672AC0D-A15A-CA46-BC47-CD71B9AD6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3A74-76AF-EE4B-AB6C-CDE223B55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002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A51867-832B-4A48-8A3E-3335FEE6B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D1A0CA-4431-B341-A559-5E77279DE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6F1F568-87B7-BE4D-8103-CC525A704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EC75D43-74E9-8445-BF6D-90E05DF6A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BB7D-ACD0-FF41-B616-7A16B9A25C24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E225B8C-AEA3-3A48-A447-AA3B6C5D4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9D38F00-692F-A846-B84A-5F3F6D132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3A74-76AF-EE4B-AB6C-CDE223B55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747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A47E91-E253-0E47-9330-5C581C5DF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FA2901F-9965-C94F-840B-E8257A815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BE275AC-22C9-604B-A7D1-1FF579229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85F2149-EC28-7344-A9BE-941D5D99F2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A38CB95-4EB3-7648-A2BC-51C20A05C9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2454925-2C96-8544-B2BB-5E1DDB355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BB7D-ACD0-FF41-B616-7A16B9A25C24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668258D-53C7-3A43-A9F2-91D809814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6F6D98B-FD48-564D-AD14-BFCFD99FF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3A74-76AF-EE4B-AB6C-CDE223B55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754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01742C-AD47-2740-96DC-0CF1F5A53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71EF5B3-6B22-5246-8D95-4DD2DBA79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BB7D-ACD0-FF41-B616-7A16B9A25C24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B824889-B41C-AB43-8A44-034F5F59E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2B14CAC-1461-4D48-8B66-5FA3A1649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3A74-76AF-EE4B-AB6C-CDE223B55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175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337A63B-466B-3949-B1E9-BECA363B6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BB7D-ACD0-FF41-B616-7A16B9A25C24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5788F72-A8C1-0041-ABDE-170AA62FE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A754426-4790-1340-98DE-87F6D1368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3A74-76AF-EE4B-AB6C-CDE223B55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582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5FCF86-D7EB-D644-99B8-2FDAA77EE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B7D6938-D702-0A42-94FF-2306B554D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F22E3C5-DBBA-2C47-A498-6F1F32BB6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673D272-0DD7-5549-AEBD-5E20DA789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BB7D-ACD0-FF41-B616-7A16B9A25C24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16D7893-1E82-4244-B606-76E6C149F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11D9432-AF7B-B64F-A0AC-BC96C6CED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3A74-76AF-EE4B-AB6C-CDE223B55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95F364-CAF5-4942-9918-E2C43A60D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681EB13-1B94-554C-95E4-3EB9D3867A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F7829C4-0F2E-794E-BCC9-D4C7FB514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1ECACD3-5759-FA42-9D1A-6027D85C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BB7D-ACD0-FF41-B616-7A16B9A25C24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363E2E9-061A-8A44-9BC2-0F4108A43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108856F-C0B4-134A-AE04-04A15AC5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3A74-76AF-EE4B-AB6C-CDE223B55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056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7D57D3-8652-F543-A18D-2F81E5D18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0B50927-EBF5-1D42-BAC0-A0A1DD130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A72DA97-6AE0-0942-9990-50C4969941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3BB7D-ACD0-FF41-B616-7A16B9A25C24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2CDB80A-3C78-0645-B4D6-8DF82C548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10C14C-D63A-7A43-8AB1-783D84708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33A74-76AF-EE4B-AB6C-CDE223B55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99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7F0B3F-6EF5-7246-95B9-0114FE26A5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110" y="2450449"/>
            <a:ext cx="9106884" cy="2189655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rgbClr val="47773F"/>
                </a:solidFill>
                <a:latin typeface="a_Futurica ExtraBold" panose="020B0402020204020303" pitchFamily="34" charset="0"/>
              </a:rPr>
              <a:t>Инновационный подход к организации в регионе системы социального сопровождения семей, воспитывающих детей с ограниченными возможностями здоровья</a:t>
            </a:r>
            <a:endParaRPr lang="ru-RU" sz="3200" b="1" dirty="0">
              <a:solidFill>
                <a:srgbClr val="47773F"/>
              </a:solidFill>
              <a:latin typeface="a_Futurica ExtraBold" panose="020B04020202040203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356DDAB-3B02-CE48-BC01-BEB0A9F59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776" y="0"/>
            <a:ext cx="5991223" cy="3144715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FE8B44F-334F-154B-A645-4AF47E33F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0776" y="4757099"/>
            <a:ext cx="5510212" cy="1731358"/>
          </a:xfrm>
        </p:spPr>
        <p:txBody>
          <a:bodyPr>
            <a:normAutofit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2000" dirty="0" err="1">
                <a:solidFill>
                  <a:srgbClr val="87B11C"/>
                </a:solidFill>
                <a:latin typeface="GEOMETRIA-MEDIUM" panose="020B0503020204020204" pitchFamily="34" charset="0"/>
              </a:rPr>
              <a:t>Сязина</a:t>
            </a:r>
            <a:r>
              <a:rPr lang="ru-RU" sz="2000" dirty="0">
                <a:solidFill>
                  <a:srgbClr val="87B11C"/>
                </a:solidFill>
                <a:latin typeface="GEOMETRIA-MEDIUM" panose="020B0503020204020204" pitchFamily="34" charset="0"/>
              </a:rPr>
              <a:t> Наталья Юрьевна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2000" dirty="0">
                <a:solidFill>
                  <a:srgbClr val="87B11C"/>
                </a:solidFill>
                <a:latin typeface="GEOMETRIA-MEDIUM" panose="020B0503020204020204" pitchFamily="34" charset="0"/>
              </a:rPr>
              <a:t>директор ГАУ АО «Научно-практический центр реабилитации детей «Коррекция и развитие»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2000" dirty="0">
                <a:solidFill>
                  <a:srgbClr val="87B11C"/>
                </a:solidFill>
                <a:latin typeface="GEOMETRIA-MEDIUM" panose="020B0503020204020204" pitchFamily="34" charset="0"/>
              </a:rPr>
              <a:t>Астраханская область</a:t>
            </a:r>
            <a:endParaRPr lang="ru-RU" sz="2000" dirty="0">
              <a:solidFill>
                <a:srgbClr val="87B11C"/>
              </a:solidFill>
              <a:latin typeface="GEOMETRIA-MEDIUM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563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2B01C74-1BF7-324B-BF42-ECBD99141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F99C4C47-B3C6-0846-8FBD-85BFBE8671B2}"/>
              </a:ext>
            </a:extLst>
          </p:cNvPr>
          <p:cNvSpPr txBox="1">
            <a:spLocks/>
          </p:cNvSpPr>
          <p:nvPr/>
        </p:nvSpPr>
        <p:spPr>
          <a:xfrm>
            <a:off x="956787" y="404554"/>
            <a:ext cx="10425302" cy="8534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rgbClr val="47773F"/>
                </a:solidFill>
                <a:latin typeface="a_Futurica ExtraBold" panose="020B0402020204020303" pitchFamily="34" charset="0"/>
              </a:rPr>
              <a:t>Социальное сопровождение </a:t>
            </a:r>
            <a:endParaRPr lang="ru-RU" sz="4000" b="1" dirty="0">
              <a:solidFill>
                <a:srgbClr val="47773F"/>
              </a:solidFill>
              <a:latin typeface="a_Futurica ExtraBold" panose="020B0402020204020303" pitchFamily="34" charset="0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72795470-6523-A34E-BA81-EC016386DC96}"/>
              </a:ext>
            </a:extLst>
          </p:cNvPr>
          <p:cNvSpPr txBox="1">
            <a:spLocks/>
          </p:cNvSpPr>
          <p:nvPr/>
        </p:nvSpPr>
        <p:spPr>
          <a:xfrm>
            <a:off x="854012" y="1257994"/>
            <a:ext cx="10630852" cy="4606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solidFill>
                <a:srgbClr val="47773F"/>
              </a:solidFill>
              <a:latin typeface="GEOMETRIA-MEDIUM" panose="020B0503020204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27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04498" y="1825625"/>
            <a:ext cx="4403834" cy="435133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47773F"/>
                </a:solidFill>
                <a:latin typeface="GEOMETRIA-MEDIUM" panose="020B0503020204020204" pitchFamily="34" charset="0"/>
              </a:rPr>
              <a:t>Социальное сопровождение </a:t>
            </a:r>
            <a:r>
              <a:rPr lang="ru-RU" b="1" dirty="0" smtClean="0">
                <a:solidFill>
                  <a:srgbClr val="47773F"/>
                </a:solidFill>
                <a:latin typeface="GEOMETRIA-MEDIUM" panose="020B0503020204020204" pitchFamily="34" charset="0"/>
                <a:sym typeface="Symbol"/>
              </a:rPr>
              <a:t> </a:t>
            </a:r>
            <a:r>
              <a:rPr lang="ru-RU" dirty="0" smtClean="0">
                <a:solidFill>
                  <a:srgbClr val="47773F"/>
                </a:solidFill>
                <a:latin typeface="GEOMETRIA-MEDIUM" panose="020B0503020204020204" pitchFamily="34" charset="0"/>
              </a:rPr>
              <a:t>– </a:t>
            </a:r>
            <a:r>
              <a:rPr lang="ru-RU" dirty="0">
                <a:solidFill>
                  <a:srgbClr val="47773F"/>
                </a:solidFill>
                <a:latin typeface="GEOMETRIA-MEDIUM" panose="020B0503020204020204" pitchFamily="34" charset="0"/>
              </a:rPr>
              <a:t>содействие в предоставлении медицинской, психологической, педагогической, юридической, социальной помощи, не относящейся к социальным </a:t>
            </a:r>
            <a:r>
              <a:rPr lang="ru-RU" dirty="0" smtClean="0">
                <a:solidFill>
                  <a:srgbClr val="47773F"/>
                </a:solidFill>
                <a:latin typeface="GEOMETRIA-MEDIUM" panose="020B0503020204020204" pitchFamily="34" charset="0"/>
              </a:rPr>
              <a:t>услугам</a:t>
            </a:r>
          </a:p>
          <a:p>
            <a:endParaRPr lang="ru-RU" sz="1400" dirty="0" smtClean="0">
              <a:solidFill>
                <a:srgbClr val="47773F"/>
              </a:solidFill>
              <a:latin typeface="GEOMETRIA-MEDIUM" panose="020B0503020204020204" pitchFamily="34" charset="0"/>
            </a:endParaRPr>
          </a:p>
          <a:p>
            <a:endParaRPr lang="ru-RU" sz="1400" dirty="0">
              <a:solidFill>
                <a:srgbClr val="47773F"/>
              </a:solidFill>
              <a:latin typeface="GEOMETRIA-MEDIUM" panose="020B0503020204020204" pitchFamily="34" charset="0"/>
            </a:endParaRPr>
          </a:p>
          <a:p>
            <a:endParaRPr lang="ru-RU" sz="1400" dirty="0" smtClean="0">
              <a:solidFill>
                <a:srgbClr val="47773F"/>
              </a:solidFill>
              <a:latin typeface="GEOMETRIA-MEDIUM" panose="020B0503020204020204" pitchFamily="34" charset="0"/>
            </a:endParaRPr>
          </a:p>
          <a:p>
            <a:r>
              <a:rPr lang="ru-RU" sz="1400" dirty="0" smtClean="0">
                <a:solidFill>
                  <a:srgbClr val="47773F"/>
                </a:solidFill>
                <a:latin typeface="GEOMETRIA-MEDIUM" panose="020B0503020204020204" pitchFamily="34" charset="0"/>
              </a:rPr>
              <a:t>Федеральный </a:t>
            </a:r>
            <a:r>
              <a:rPr lang="ru-RU" sz="1400" dirty="0">
                <a:solidFill>
                  <a:srgbClr val="47773F"/>
                </a:solidFill>
                <a:latin typeface="GEOMETRIA-MEDIUM" panose="020B0503020204020204" pitchFamily="34" charset="0"/>
              </a:rPr>
              <a:t>закон "Об основах социального обслуживания граждан в Российской Федерации" от 28.12.2013 N 442-ФЗ </a:t>
            </a:r>
            <a:endParaRPr lang="ru-RU" sz="1400" dirty="0" smtClean="0">
              <a:solidFill>
                <a:srgbClr val="47773F"/>
              </a:solidFill>
              <a:latin typeface="GEOMETRIA-MEDIUM" panose="020B0503020204020204" pitchFamily="34" charset="0"/>
            </a:endParaRP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065986" y="1825625"/>
            <a:ext cx="6287814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47773F"/>
                </a:solidFill>
                <a:latin typeface="GEOMETRIA-MEDIUM" panose="020B0503020204020204" pitchFamily="34" charset="0"/>
              </a:rPr>
              <a:t>Сопровождение </a:t>
            </a:r>
            <a:r>
              <a:rPr lang="ru-RU" b="1" dirty="0">
                <a:solidFill>
                  <a:srgbClr val="47773F"/>
                </a:solidFill>
                <a:latin typeface="GEOMETRIA-MEDIUM" panose="020B0503020204020204" pitchFamily="34" charset="0"/>
              </a:rPr>
              <a:t>при получении реабилитационных и </a:t>
            </a:r>
            <a:r>
              <a:rPr lang="ru-RU" b="1" dirty="0" err="1">
                <a:solidFill>
                  <a:srgbClr val="47773F"/>
                </a:solidFill>
                <a:latin typeface="GEOMETRIA-MEDIUM" panose="020B0503020204020204" pitchFamily="34" charset="0"/>
              </a:rPr>
              <a:t>абилитационных</a:t>
            </a:r>
            <a:r>
              <a:rPr lang="ru-RU" b="1" dirty="0">
                <a:solidFill>
                  <a:srgbClr val="47773F"/>
                </a:solidFill>
                <a:latin typeface="GEOMETRIA-MEDIUM" panose="020B0503020204020204" pitchFamily="34" charset="0"/>
              </a:rPr>
              <a:t> </a:t>
            </a:r>
            <a:r>
              <a:rPr lang="ru-RU" b="1" dirty="0" smtClean="0">
                <a:solidFill>
                  <a:srgbClr val="47773F"/>
                </a:solidFill>
                <a:latin typeface="GEOMETRIA-MEDIUM" panose="020B0503020204020204" pitchFamily="34" charset="0"/>
              </a:rPr>
              <a:t>услуг </a:t>
            </a:r>
            <a:r>
              <a:rPr lang="ru-RU" b="1" dirty="0" smtClean="0">
                <a:solidFill>
                  <a:srgbClr val="47773F"/>
                </a:solidFill>
                <a:latin typeface="GEOMETRIA-MEDIUM" panose="020B0503020204020204" pitchFamily="34" charset="0"/>
                <a:sym typeface="Symbol"/>
              </a:rPr>
              <a:t> </a:t>
            </a:r>
            <a:r>
              <a:rPr lang="ru-RU" dirty="0" smtClean="0">
                <a:solidFill>
                  <a:srgbClr val="47773F"/>
                </a:solidFill>
                <a:latin typeface="GEOMETRIA-MEDIUM" panose="020B0503020204020204" pitchFamily="34" charset="0"/>
              </a:rPr>
              <a:t>– </a:t>
            </a:r>
            <a:r>
              <a:rPr lang="ru-RU" dirty="0">
                <a:solidFill>
                  <a:srgbClr val="47773F"/>
                </a:solidFill>
                <a:latin typeface="GEOMETRIA-MEDIUM" panose="020B0503020204020204" pitchFamily="34" charset="0"/>
              </a:rPr>
              <a:t>комплекс услуг по оказанию лицам с инвалидностью, их законным (уполномоченным) представителям и членам семей помощи в выборе реабилитационных организаций, формировании оптимального реабилитационного (</a:t>
            </a:r>
            <a:r>
              <a:rPr lang="ru-RU" dirty="0" err="1">
                <a:solidFill>
                  <a:srgbClr val="47773F"/>
                </a:solidFill>
                <a:latin typeface="GEOMETRIA-MEDIUM" panose="020B0503020204020204" pitchFamily="34" charset="0"/>
              </a:rPr>
              <a:t>абилитационного</a:t>
            </a:r>
            <a:r>
              <a:rPr lang="ru-RU" dirty="0">
                <a:solidFill>
                  <a:srgbClr val="47773F"/>
                </a:solidFill>
                <a:latin typeface="GEOMETRIA-MEDIUM" panose="020B0503020204020204" pitchFamily="34" charset="0"/>
              </a:rPr>
              <a:t>) маршрута, получении интерактивной индивидуальной информационной поддержки при его реализации</a:t>
            </a:r>
            <a:r>
              <a:rPr lang="ru-RU" dirty="0" smtClean="0">
                <a:solidFill>
                  <a:srgbClr val="47773F"/>
                </a:solidFill>
                <a:latin typeface="GEOMETRIA-MEDIUM" panose="020B0503020204020204" pitchFamily="34" charset="0"/>
              </a:rPr>
              <a:t>.</a:t>
            </a:r>
          </a:p>
          <a:p>
            <a:pPr marL="0" indent="0">
              <a:buNone/>
            </a:pPr>
            <a:endParaRPr lang="ru-RU" sz="1300" dirty="0" smtClean="0">
              <a:solidFill>
                <a:srgbClr val="47773F"/>
              </a:solidFill>
              <a:latin typeface="GEOMETRIA-MEDIUM" panose="020B0503020204020204" pitchFamily="34" charset="0"/>
            </a:endParaRPr>
          </a:p>
          <a:p>
            <a:pPr marL="0" indent="0">
              <a:buNone/>
            </a:pPr>
            <a:r>
              <a:rPr lang="ru-RU" sz="1300" dirty="0" smtClean="0">
                <a:solidFill>
                  <a:srgbClr val="47773F"/>
                </a:solidFill>
                <a:latin typeface="GEOMETRIA-MEDIUM" panose="020B0503020204020204" pitchFamily="34" charset="0"/>
              </a:rPr>
              <a:t>Концепция  развития </a:t>
            </a:r>
            <a:r>
              <a:rPr lang="ru-RU" sz="1300" dirty="0">
                <a:solidFill>
                  <a:srgbClr val="47773F"/>
                </a:solidFill>
                <a:latin typeface="GEOMETRIA-MEDIUM" panose="020B0503020204020204" pitchFamily="34" charset="0"/>
              </a:rPr>
              <a:t>в Российской Федерации системы комплексной реабилитации и </a:t>
            </a:r>
            <a:r>
              <a:rPr lang="ru-RU" sz="1300" dirty="0" err="1">
                <a:solidFill>
                  <a:srgbClr val="47773F"/>
                </a:solidFill>
                <a:latin typeface="GEOMETRIA-MEDIUM" panose="020B0503020204020204" pitchFamily="34" charset="0"/>
              </a:rPr>
              <a:t>абилитации</a:t>
            </a:r>
            <a:r>
              <a:rPr lang="ru-RU" sz="1300" dirty="0">
                <a:solidFill>
                  <a:srgbClr val="47773F"/>
                </a:solidFill>
                <a:latin typeface="GEOMETRIA-MEDIUM" panose="020B0503020204020204" pitchFamily="34" charset="0"/>
              </a:rPr>
              <a:t> лиц с инвалидностью, в том числе детей с инвалидностью, на период до 2025 </a:t>
            </a:r>
            <a:r>
              <a:rPr lang="ru-RU" sz="1300" dirty="0" smtClean="0">
                <a:solidFill>
                  <a:srgbClr val="47773F"/>
                </a:solidFill>
                <a:latin typeface="GEOMETRIA-MEDIUM" panose="020B0503020204020204" pitchFamily="34" charset="0"/>
              </a:rPr>
              <a:t>года (проект)</a:t>
            </a:r>
            <a:endParaRPr lang="ru-RU" sz="1300" dirty="0">
              <a:solidFill>
                <a:srgbClr val="47773F"/>
              </a:solidFill>
              <a:latin typeface="GEOMETRIA-MEDIUM" panose="020B0503020204020204" pitchFamily="34" charset="0"/>
            </a:endParaRPr>
          </a:p>
          <a:p>
            <a:pPr marL="0" indent="0">
              <a:buNone/>
            </a:pPr>
            <a:endParaRPr lang="ru-RU" sz="1300" dirty="0">
              <a:solidFill>
                <a:srgbClr val="47773F"/>
              </a:solidFill>
              <a:latin typeface="GEOMETRIA-MEDIUM" panose="020B0503020204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9027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2B01C74-1BF7-324B-BF42-ECBD99141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F99C4C47-B3C6-0846-8FBD-85BFBE8671B2}"/>
              </a:ext>
            </a:extLst>
          </p:cNvPr>
          <p:cNvSpPr txBox="1">
            <a:spLocks/>
          </p:cNvSpPr>
          <p:nvPr/>
        </p:nvSpPr>
        <p:spPr>
          <a:xfrm>
            <a:off x="956787" y="404554"/>
            <a:ext cx="10425302" cy="8534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rgbClr val="47773F"/>
                </a:solidFill>
                <a:latin typeface="a_Futurica ExtraBold" panose="020B0402020204020303" pitchFamily="34" charset="0"/>
              </a:rPr>
              <a:t>Социальное сопровождение </a:t>
            </a:r>
            <a:endParaRPr lang="ru-RU" sz="4000" b="1" dirty="0">
              <a:solidFill>
                <a:srgbClr val="47773F"/>
              </a:solidFill>
              <a:latin typeface="a_Futurica ExtraBold" panose="020B0402020204020303" pitchFamily="34" charset="0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72795470-6523-A34E-BA81-EC016386DC96}"/>
              </a:ext>
            </a:extLst>
          </p:cNvPr>
          <p:cNvSpPr txBox="1">
            <a:spLocks/>
          </p:cNvSpPr>
          <p:nvPr/>
        </p:nvSpPr>
        <p:spPr>
          <a:xfrm>
            <a:off x="854012" y="1257994"/>
            <a:ext cx="10630852" cy="4606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solidFill>
                <a:srgbClr val="47773F"/>
              </a:solidFill>
              <a:latin typeface="GEOMETRIA-MEDIUM" panose="020B0503020204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04497" y="1825625"/>
            <a:ext cx="10142481" cy="435133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47773F"/>
                </a:solidFill>
                <a:latin typeface="GEOMETRIA-MEDIUM" panose="020B0503020204020204" pitchFamily="34" charset="0"/>
              </a:rPr>
              <a:t>Под системой социального сопровождения семей, воспитывающих детей с ограниченными возможностями здоровья, в том числе детей-инвалидов, понимается создание системы организаций, государственных служб, обеспечивающих сопровождение ребенка и семьи, функционирование которой осуществляется на основе эффективного межведомственного взаимодействия, преемственности в работе с ребенком - инвалидом, с учетом особенностей нарушения его здоровья.</a:t>
            </a:r>
            <a:br>
              <a:rPr lang="ru-RU" b="1" dirty="0">
                <a:solidFill>
                  <a:srgbClr val="47773F"/>
                </a:solidFill>
                <a:latin typeface="GEOMETRIA-MEDIUM" panose="020B0503020204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537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2B01C74-1BF7-324B-BF42-ECBD99141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F99C4C47-B3C6-0846-8FBD-85BFBE8671B2}"/>
              </a:ext>
            </a:extLst>
          </p:cNvPr>
          <p:cNvSpPr txBox="1">
            <a:spLocks/>
          </p:cNvSpPr>
          <p:nvPr/>
        </p:nvSpPr>
        <p:spPr>
          <a:xfrm>
            <a:off x="956787" y="404554"/>
            <a:ext cx="10425302" cy="8534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rgbClr val="47773F"/>
                </a:solidFill>
                <a:latin typeface="a_Futurica ExtraBold" panose="020B0402020204020303" pitchFamily="34" charset="0"/>
              </a:rPr>
              <a:t>Социальное сопровождение </a:t>
            </a:r>
            <a:endParaRPr lang="ru-RU" sz="4000" b="1" dirty="0">
              <a:solidFill>
                <a:srgbClr val="47773F"/>
              </a:solidFill>
              <a:latin typeface="a_Futurica ExtraBold" panose="020B0402020204020303" pitchFamily="34" charset="0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72795470-6523-A34E-BA81-EC016386DC96}"/>
              </a:ext>
            </a:extLst>
          </p:cNvPr>
          <p:cNvSpPr txBox="1">
            <a:spLocks/>
          </p:cNvSpPr>
          <p:nvPr/>
        </p:nvSpPr>
        <p:spPr>
          <a:xfrm>
            <a:off x="854012" y="1257994"/>
            <a:ext cx="10630852" cy="4606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solidFill>
                <a:srgbClr val="47773F"/>
              </a:solidFill>
              <a:latin typeface="GEOMETRIA-MEDIUM" panose="020B0503020204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27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04498" y="1825625"/>
            <a:ext cx="3310757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800" b="1" dirty="0" smtClean="0">
                <a:solidFill>
                  <a:srgbClr val="47773F"/>
                </a:solidFill>
                <a:latin typeface="GEOMETRIA-MEDIUM" panose="020B0503020204020204" pitchFamily="34" charset="0"/>
              </a:rPr>
              <a:t>Цель: </a:t>
            </a:r>
            <a:r>
              <a:rPr lang="ru-RU" sz="3800" b="1" dirty="0" smtClean="0">
                <a:solidFill>
                  <a:srgbClr val="47773F"/>
                </a:solidFill>
                <a:latin typeface="GEOMETRIA-MEDIUM" panose="020B0503020204020204" pitchFamily="34" charset="0"/>
                <a:sym typeface="Symbol"/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47773F"/>
                </a:solidFill>
                <a:latin typeface="GEOMETRIA-MEDIUM" panose="020B0503020204020204" pitchFamily="34" charset="0"/>
              </a:rPr>
              <a:t>повышение </a:t>
            </a:r>
            <a:r>
              <a:rPr lang="ru-RU" dirty="0">
                <a:solidFill>
                  <a:srgbClr val="47773F"/>
                </a:solidFill>
                <a:latin typeface="GEOMETRIA-MEDIUM" panose="020B0503020204020204" pitchFamily="34" charset="0"/>
              </a:rPr>
              <a:t>качества социального обслуживания семей воспитывающих детей-инвалидов и детей с ограниченными возможностями здоровья и обеспечение уровня доступности предоставляемых им социальных услуг и социальной помощи в целях раннего предупреждения семейного неблагополучия и сохранения семьи для ребенка</a:t>
            </a:r>
            <a:endParaRPr lang="ru-RU" sz="1400" dirty="0" smtClean="0">
              <a:solidFill>
                <a:srgbClr val="47773F"/>
              </a:solidFill>
              <a:latin typeface="GEOMETRIA-MEDIUM" panose="020B0503020204020204" pitchFamily="34" charset="0"/>
            </a:endParaRPr>
          </a:p>
          <a:p>
            <a:endParaRPr lang="ru-RU" sz="1400" dirty="0">
              <a:solidFill>
                <a:srgbClr val="47773F"/>
              </a:solidFill>
              <a:latin typeface="GEOMETRIA-MEDIUM" panose="020B0503020204020204" pitchFamily="34" charset="0"/>
            </a:endParaRPr>
          </a:p>
          <a:p>
            <a:endParaRPr lang="ru-RU" sz="1400" dirty="0" smtClean="0">
              <a:solidFill>
                <a:srgbClr val="47773F"/>
              </a:solidFill>
              <a:latin typeface="GEOMETRIA-MEDIUM" panose="020B0503020204020204" pitchFamily="34" charset="0"/>
            </a:endParaRP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120055" y="1825625"/>
            <a:ext cx="7233745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800" b="1" dirty="0" smtClean="0">
                <a:solidFill>
                  <a:srgbClr val="47773F"/>
                </a:solidFill>
                <a:latin typeface="GEOMETRIA-MEDIUM" panose="020B0503020204020204" pitchFamily="34" charset="0"/>
              </a:rPr>
              <a:t>Задачи:</a:t>
            </a:r>
          </a:p>
          <a:p>
            <a:pPr marL="0" indent="0">
              <a:buNone/>
            </a:pPr>
            <a:r>
              <a:rPr lang="ru-RU" dirty="0">
                <a:solidFill>
                  <a:srgbClr val="47773F"/>
                </a:solidFill>
                <a:latin typeface="GEOMETRIA-MEDIUM" panose="020B0503020204020204" pitchFamily="34" charset="0"/>
              </a:rPr>
              <a:t>- разработка нормативной, правовой, информационно-методической базы, механизмов эффективного социального сопровождения семей воспитывающих детей-инвалидов и детей с ограниченными возможностями здоровья.</a:t>
            </a:r>
          </a:p>
          <a:p>
            <a:pPr marL="0" indent="0">
              <a:buNone/>
            </a:pPr>
            <a:r>
              <a:rPr lang="ru-RU" dirty="0">
                <a:solidFill>
                  <a:srgbClr val="47773F"/>
                </a:solidFill>
                <a:latin typeface="GEOMETRIA-MEDIUM" panose="020B0503020204020204" pitchFamily="34" charset="0"/>
              </a:rPr>
              <a:t>- обеспечение тесного межведомственного и внутриведомственного взаимодействия по социальному сопровождению семей с детьми.</a:t>
            </a:r>
          </a:p>
          <a:p>
            <a:pPr marL="0" indent="0">
              <a:buNone/>
            </a:pPr>
            <a:r>
              <a:rPr lang="ru-RU" dirty="0">
                <a:solidFill>
                  <a:srgbClr val="47773F"/>
                </a:solidFill>
                <a:latin typeface="GEOMETRIA-MEDIUM" panose="020B0503020204020204" pitchFamily="34" charset="0"/>
              </a:rPr>
              <a:t>- обеспечение профилактики и/или преодоления кризисных ситуаций в семье, помощь в создании условий для успешной адаптации и социализации детей, содействие укреплению семьи.</a:t>
            </a:r>
          </a:p>
          <a:p>
            <a:pPr marL="0" indent="0">
              <a:buNone/>
            </a:pPr>
            <a:r>
              <a:rPr lang="ru-RU" dirty="0">
                <a:solidFill>
                  <a:srgbClr val="47773F"/>
                </a:solidFill>
                <a:latin typeface="GEOMETRIA-MEDIUM" panose="020B0503020204020204" pitchFamily="34" charset="0"/>
              </a:rPr>
              <a:t>-использование эффективных технологий и методик работы с семьей с детьми, направленных на активацию ее внутренних ресурсов.</a:t>
            </a:r>
          </a:p>
          <a:p>
            <a:pPr marL="0" indent="0">
              <a:buNone/>
            </a:pPr>
            <a:r>
              <a:rPr lang="ru-RU" dirty="0">
                <a:solidFill>
                  <a:srgbClr val="47773F"/>
                </a:solidFill>
                <a:latin typeface="GEOMETRIA-MEDIUM" panose="020B0503020204020204" pitchFamily="34" charset="0"/>
              </a:rPr>
              <a:t>- повышение психолого-педагогической компетентности родителей.</a:t>
            </a:r>
          </a:p>
          <a:p>
            <a:pPr marL="0" indent="0">
              <a:buNone/>
            </a:pPr>
            <a:endParaRPr lang="ru-RU" dirty="0">
              <a:solidFill>
                <a:srgbClr val="47773F"/>
              </a:solidFill>
              <a:latin typeface="GEOMETRIA-MEDIUM" panose="020B0503020204020204" pitchFamily="34" charset="0"/>
            </a:endParaRPr>
          </a:p>
          <a:p>
            <a:pPr marL="0" indent="0">
              <a:buNone/>
            </a:pPr>
            <a:endParaRPr lang="ru-RU" sz="1300" dirty="0" smtClean="0">
              <a:solidFill>
                <a:srgbClr val="47773F"/>
              </a:solidFill>
              <a:latin typeface="GEOMETRIA-MEDIUM" panose="020B0503020204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534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1373" y="682147"/>
            <a:ext cx="1118524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aseline="30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Социальное сопровождение семей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осуществляется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территориальной службой социального сопровождения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семей совместно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3392" y="1220755"/>
            <a:ext cx="11041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" name="Рисунок 3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2026015"/>
            <a:ext cx="999067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300"/>
          <p:cNvSpPr txBox="1">
            <a:spLocks noChangeArrowheads="1"/>
          </p:cNvSpPr>
          <p:nvPr/>
        </p:nvSpPr>
        <p:spPr bwMode="auto">
          <a:xfrm>
            <a:off x="431372" y="2852937"/>
            <a:ext cx="192021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050" dirty="0" smtClean="0">
                <a:solidFill>
                  <a:srgbClr val="191919"/>
                </a:solidFill>
                <a:latin typeface="Myriad Pro Cond" pitchFamily="34" charset="0"/>
                <a:cs typeface="Arial" panose="020B0604020202020204" pitchFamily="34" charset="0"/>
              </a:rPr>
              <a:t>кризисными центрами </a:t>
            </a:r>
            <a:r>
              <a:rPr lang="ru-RU" altLang="ru-RU" sz="1050" dirty="0">
                <a:solidFill>
                  <a:srgbClr val="191919"/>
                </a:solidFill>
                <a:latin typeface="Myriad Pro Cond" pitchFamily="34" charset="0"/>
                <a:cs typeface="Arial" panose="020B0604020202020204" pitchFamily="34" charset="0"/>
              </a:rPr>
              <a:t>помощи женщинам</a:t>
            </a:r>
          </a:p>
        </p:txBody>
      </p:sp>
      <p:pic>
        <p:nvPicPr>
          <p:cNvPr id="14" name="Рисунок 3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325" y="2021451"/>
            <a:ext cx="999067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300"/>
          <p:cNvSpPr txBox="1">
            <a:spLocks noChangeArrowheads="1"/>
          </p:cNvSpPr>
          <p:nvPr/>
        </p:nvSpPr>
        <p:spPr bwMode="auto">
          <a:xfrm>
            <a:off x="2433273" y="2785294"/>
            <a:ext cx="222256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1050" dirty="0"/>
              <a:t>центрами содействия семейному устройству детей, оставшихся без попечения родителей</a:t>
            </a:r>
            <a:endParaRPr lang="ru-RU" altLang="ru-RU" sz="1050" b="1" dirty="0">
              <a:solidFill>
                <a:srgbClr val="191919"/>
              </a:solidFill>
              <a:latin typeface="Myriad Pro Cond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3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933" y="2021451"/>
            <a:ext cx="999067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300"/>
          <p:cNvSpPr txBox="1">
            <a:spLocks noChangeArrowheads="1"/>
          </p:cNvSpPr>
          <p:nvPr/>
        </p:nvSpPr>
        <p:spPr bwMode="auto">
          <a:xfrm>
            <a:off x="4646259" y="2785294"/>
            <a:ext cx="202580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1050" dirty="0"/>
              <a:t>реабилитационными центрами для детей с ограниченными возможностями здоровья</a:t>
            </a:r>
            <a:endParaRPr lang="ru-RU" altLang="ru-RU" sz="1050" b="1" dirty="0">
              <a:solidFill>
                <a:srgbClr val="191919"/>
              </a:solidFill>
              <a:latin typeface="Myriad Pro Cond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3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46" y="1988841"/>
            <a:ext cx="999067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300"/>
          <p:cNvSpPr txBox="1">
            <a:spLocks noChangeArrowheads="1"/>
          </p:cNvSpPr>
          <p:nvPr/>
        </p:nvSpPr>
        <p:spPr bwMode="auto">
          <a:xfrm>
            <a:off x="6686906" y="2752684"/>
            <a:ext cx="17611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1050" dirty="0"/>
              <a:t>комплексными центрами социального обслуживания населения</a:t>
            </a:r>
            <a:endParaRPr lang="ru-RU" altLang="ru-RU" sz="1050" b="1" dirty="0">
              <a:solidFill>
                <a:srgbClr val="191919"/>
              </a:solidFill>
              <a:latin typeface="Myriad Pro Cond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3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1997771"/>
            <a:ext cx="999067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300"/>
          <p:cNvSpPr txBox="1">
            <a:spLocks noChangeArrowheads="1"/>
          </p:cNvSpPr>
          <p:nvPr/>
        </p:nvSpPr>
        <p:spPr bwMode="auto">
          <a:xfrm>
            <a:off x="8304246" y="2761614"/>
            <a:ext cx="163218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1050" dirty="0"/>
              <a:t>медицинскими организациями</a:t>
            </a:r>
            <a:endParaRPr lang="ru-RU" altLang="ru-RU" sz="1050" b="1" dirty="0">
              <a:solidFill>
                <a:srgbClr val="191919"/>
              </a:solidFill>
              <a:latin typeface="Myriad Pro Cond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3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005" y="1997771"/>
            <a:ext cx="999067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300"/>
          <p:cNvSpPr txBox="1">
            <a:spLocks noChangeArrowheads="1"/>
          </p:cNvSpPr>
          <p:nvPr/>
        </p:nvSpPr>
        <p:spPr bwMode="auto">
          <a:xfrm>
            <a:off x="9854952" y="2761615"/>
            <a:ext cx="192021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1050" dirty="0" smtClean="0"/>
              <a:t>учреждениями </a:t>
            </a:r>
            <a:r>
              <a:rPr lang="ru-RU" sz="1050" dirty="0"/>
              <a:t>системы образования</a:t>
            </a:r>
            <a:endParaRPr lang="ru-RU" altLang="ru-RU" sz="1050" b="1" dirty="0">
              <a:solidFill>
                <a:srgbClr val="191919"/>
              </a:solidFill>
              <a:latin typeface="Myriad Pro Cond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3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532" y="3826215"/>
            <a:ext cx="999067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300"/>
          <p:cNvSpPr txBox="1">
            <a:spLocks noChangeArrowheads="1"/>
          </p:cNvSpPr>
          <p:nvPr/>
        </p:nvSpPr>
        <p:spPr bwMode="auto">
          <a:xfrm>
            <a:off x="1787480" y="4653137"/>
            <a:ext cx="192021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1100" dirty="0"/>
              <a:t>учреждениями культуры</a:t>
            </a:r>
            <a:endParaRPr lang="ru-RU" altLang="ru-RU" sz="1100" dirty="0">
              <a:solidFill>
                <a:srgbClr val="191919"/>
              </a:solidFill>
              <a:latin typeface="Myriad Pro Cond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3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433" y="3821651"/>
            <a:ext cx="999067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300"/>
          <p:cNvSpPr txBox="1">
            <a:spLocks noChangeArrowheads="1"/>
          </p:cNvSpPr>
          <p:nvPr/>
        </p:nvSpPr>
        <p:spPr bwMode="auto">
          <a:xfrm>
            <a:off x="3887755" y="4669687"/>
            <a:ext cx="174251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1100" dirty="0"/>
              <a:t>учреждениями спорта</a:t>
            </a:r>
            <a:endParaRPr lang="ru-RU" altLang="ru-RU" sz="1100" b="1" dirty="0">
              <a:solidFill>
                <a:srgbClr val="191919"/>
              </a:solidFill>
              <a:latin typeface="Myriad Pro Cond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3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11" y="3821651"/>
            <a:ext cx="999067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300"/>
          <p:cNvSpPr txBox="1">
            <a:spLocks noChangeArrowheads="1"/>
          </p:cNvSpPr>
          <p:nvPr/>
        </p:nvSpPr>
        <p:spPr bwMode="auto">
          <a:xfrm>
            <a:off x="5615947" y="4669687"/>
            <a:ext cx="202580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1100" dirty="0"/>
              <a:t>службами занятости населения</a:t>
            </a:r>
            <a:endParaRPr lang="ru-RU" altLang="ru-RU" sz="1100" b="1" dirty="0">
              <a:solidFill>
                <a:srgbClr val="191919"/>
              </a:solidFill>
              <a:latin typeface="Myriad Pro Cond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255" y="3789041"/>
            <a:ext cx="999067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00"/>
          <p:cNvSpPr txBox="1">
            <a:spLocks noChangeArrowheads="1"/>
          </p:cNvSpPr>
          <p:nvPr/>
        </p:nvSpPr>
        <p:spPr bwMode="auto">
          <a:xfrm>
            <a:off x="7992226" y="4634553"/>
            <a:ext cx="19442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1100" dirty="0"/>
              <a:t>социально ориентированными некоммерческими организациями </a:t>
            </a:r>
            <a:endParaRPr lang="ru-RU" altLang="ru-RU" sz="1100" b="1" dirty="0">
              <a:solidFill>
                <a:srgbClr val="191919"/>
              </a:solidFill>
              <a:latin typeface="Myriad Pro Cond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35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2B01C74-1BF7-324B-BF42-ECBD99141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F99C4C47-B3C6-0846-8FBD-85BFBE8671B2}"/>
              </a:ext>
            </a:extLst>
          </p:cNvPr>
          <p:cNvSpPr txBox="1">
            <a:spLocks/>
          </p:cNvSpPr>
          <p:nvPr/>
        </p:nvSpPr>
        <p:spPr>
          <a:xfrm>
            <a:off x="956787" y="404554"/>
            <a:ext cx="10425302" cy="8534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rgbClr val="47773F"/>
                </a:solidFill>
                <a:latin typeface="a_Futurica ExtraBold" panose="020B0402020204020303" pitchFamily="34" charset="0"/>
              </a:rPr>
              <a:t>Приоритетные направления </a:t>
            </a:r>
            <a:r>
              <a:rPr lang="ru-RU" sz="4000" b="1" dirty="0">
                <a:solidFill>
                  <a:srgbClr val="47773F"/>
                </a:solidFill>
                <a:latin typeface="a_Futurica ExtraBold" panose="020B0402020204020303" pitchFamily="34" charset="0"/>
              </a:rPr>
              <a:t>в решении проблем детской инвалидности в системе комплексной реабилитации</a:t>
            </a:r>
            <a:endParaRPr lang="ru-RU" sz="4000" b="1" dirty="0">
              <a:solidFill>
                <a:srgbClr val="47773F"/>
              </a:solidFill>
              <a:latin typeface="a_Futurica ExtraBold" panose="020B0402020204020303" pitchFamily="34" charset="0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72795470-6523-A34E-BA81-EC016386DC96}"/>
              </a:ext>
            </a:extLst>
          </p:cNvPr>
          <p:cNvSpPr txBox="1">
            <a:spLocks/>
          </p:cNvSpPr>
          <p:nvPr/>
        </p:nvSpPr>
        <p:spPr>
          <a:xfrm>
            <a:off x="854012" y="1257994"/>
            <a:ext cx="10630852" cy="4606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solidFill>
                <a:srgbClr val="47773F"/>
              </a:solidFill>
              <a:latin typeface="GEOMETRIA-MEDIUM" panose="020B0503020204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04497" y="1825625"/>
            <a:ext cx="10142481" cy="435133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47773F"/>
                </a:solidFill>
                <a:latin typeface="GEOMETRIA-MEDIUM" panose="020B0503020204020204" pitchFamily="34" charset="0"/>
              </a:rPr>
              <a:t>развитие технологий интерактивного сопровождения детей с инвалидностью при организации их обучения, воспитания, социализации; </a:t>
            </a:r>
          </a:p>
          <a:p>
            <a:r>
              <a:rPr lang="ru-RU" b="1">
                <a:solidFill>
                  <a:srgbClr val="47773F"/>
                </a:solidFill>
                <a:latin typeface="GEOMETRIA-MEDIUM" panose="020B0503020204020204" pitchFamily="34" charset="0"/>
              </a:rPr>
              <a:t> развитие технологий сопровождения семей детей с инвалидностью, направленных на сохранение детей в семьях (дневное пребывание в организациях социального обслуживания, развитие служб поддерживающей </a:t>
            </a:r>
            <a:r>
              <a:rPr lang="ru-RU" b="1">
                <a:solidFill>
                  <a:srgbClr val="47773F"/>
                </a:solidFill>
                <a:latin typeface="GEOMETRIA-MEDIUM" panose="020B0503020204020204" pitchFamily="34" charset="0"/>
              </a:rPr>
              <a:t>помощи</a:t>
            </a:r>
            <a:r>
              <a:rPr lang="ru-RU" b="1" smtClean="0">
                <a:solidFill>
                  <a:srgbClr val="47773F"/>
                </a:solidFill>
                <a:latin typeface="GEOMETRIA-MEDIUM" panose="020B0503020204020204" pitchFamily="34" charset="0"/>
              </a:rPr>
              <a:t>)</a:t>
            </a:r>
            <a:endParaRPr lang="ru-RU" b="1" dirty="0">
              <a:solidFill>
                <a:srgbClr val="47773F"/>
              </a:solidFill>
              <a:latin typeface="GEOMETRIA-MEDIUM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241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7F0B3F-6EF5-7246-95B9-0114FE26A5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564" y="1739900"/>
            <a:ext cx="6509022" cy="2387600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solidFill>
                  <a:srgbClr val="47773F"/>
                </a:solidFill>
                <a:latin typeface="a_Futurica ExtraBold" panose="020B0402020204020303" pitchFamily="34" charset="0"/>
              </a:rPr>
              <a:t>Инновационный подход к организации в регионе системы социального сопровождения семей, воспитывающих детей с ограниченными возможностями здоровья</a:t>
            </a:r>
            <a:endParaRPr lang="ru-RU" sz="3600" b="1" dirty="0">
              <a:solidFill>
                <a:srgbClr val="47773F"/>
              </a:solidFill>
              <a:latin typeface="a_Futurica ExtraBold" panose="020B04020202040203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356DDAB-3B02-CE48-BC01-BEB0A9F59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777" y="12192"/>
            <a:ext cx="5991223" cy="3144715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FE8B44F-334F-154B-A645-4AF47E33F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3790" y="4042301"/>
            <a:ext cx="6368366" cy="2027375"/>
          </a:xfrm>
        </p:spPr>
        <p:txBody>
          <a:bodyPr>
            <a:normAutofit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2000" dirty="0" err="1">
                <a:solidFill>
                  <a:srgbClr val="87B11C"/>
                </a:solidFill>
                <a:latin typeface="GEOMETRIA-MEDIUM" panose="020B0503020204020204" pitchFamily="34" charset="0"/>
              </a:rPr>
              <a:t>Сязина</a:t>
            </a:r>
            <a:r>
              <a:rPr lang="ru-RU" sz="2000" dirty="0">
                <a:solidFill>
                  <a:srgbClr val="87B11C"/>
                </a:solidFill>
                <a:latin typeface="GEOMETRIA-MEDIUM" panose="020B0503020204020204" pitchFamily="34" charset="0"/>
              </a:rPr>
              <a:t> Наталья Юрьевна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2000" dirty="0">
                <a:solidFill>
                  <a:srgbClr val="87B11C"/>
                </a:solidFill>
                <a:latin typeface="GEOMETRIA-MEDIUM" panose="020B0503020204020204" pitchFamily="34" charset="0"/>
              </a:rPr>
              <a:t>директор ГАУ АО «Научно-практический центр реабилитации детей «Коррекция и развитие»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2000" dirty="0">
                <a:solidFill>
                  <a:srgbClr val="87B11C"/>
                </a:solidFill>
                <a:latin typeface="GEOMETRIA-MEDIUM" panose="020B0503020204020204" pitchFamily="34" charset="0"/>
              </a:rPr>
              <a:t>Астраханская область</a:t>
            </a:r>
            <a:endParaRPr lang="ru-RU" sz="2000" dirty="0">
              <a:solidFill>
                <a:srgbClr val="87B11C"/>
              </a:solidFill>
              <a:latin typeface="GEOMETRIA-MEDIUM" panose="020B0503020204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3484553-9468-E442-B557-5FA8C44E469F}"/>
              </a:ext>
            </a:extLst>
          </p:cNvPr>
          <p:cNvSpPr/>
          <p:nvPr/>
        </p:nvSpPr>
        <p:spPr>
          <a:xfrm>
            <a:off x="7376932" y="5675891"/>
            <a:ext cx="2055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87B11C"/>
                </a:solidFill>
                <a:latin typeface="GEOMETRIA-MEDIUM" panose="020B0503020204020204" pitchFamily="34" charset="0"/>
              </a:rPr>
              <a:t>(8512) 483181</a:t>
            </a:r>
            <a:endParaRPr lang="ru-RU" dirty="0">
              <a:solidFill>
                <a:srgbClr val="87B11C"/>
              </a:solidFill>
              <a:latin typeface="GEOMETRIA-MEDIUM" panose="020B0503020204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91DF429-9386-A44C-84F4-85A83B4AF767}"/>
              </a:ext>
            </a:extLst>
          </p:cNvPr>
          <p:cNvSpPr/>
          <p:nvPr/>
        </p:nvSpPr>
        <p:spPr>
          <a:xfrm>
            <a:off x="10004716" y="5673493"/>
            <a:ext cx="16927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87B11C"/>
                </a:solidFill>
                <a:latin typeface="GEOMETRIA-MEDIUM" panose="020B0503020204020204" pitchFamily="34" charset="0"/>
              </a:rPr>
              <a:t>razvitie_30</a:t>
            </a:r>
            <a:endParaRPr lang="en-US" dirty="0">
              <a:solidFill>
                <a:srgbClr val="87B11C"/>
              </a:solidFill>
              <a:latin typeface="GEOMETRIA-MEDIUM" panose="020B050302020402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43859EF1-CBB6-034E-9F51-C96950E7E243}"/>
              </a:ext>
            </a:extLst>
          </p:cNvPr>
          <p:cNvCxnSpPr/>
          <p:nvPr/>
        </p:nvCxnSpPr>
        <p:spPr>
          <a:xfrm>
            <a:off x="1130300" y="4227119"/>
            <a:ext cx="3636000" cy="0"/>
          </a:xfrm>
          <a:prstGeom prst="line">
            <a:avLst/>
          </a:prstGeom>
          <a:ln w="28575">
            <a:solidFill>
              <a:srgbClr val="47773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A7EE4D2-6D3D-C24C-BC32-F8DE28ABB45C}"/>
              </a:ext>
            </a:extLst>
          </p:cNvPr>
          <p:cNvSpPr/>
          <p:nvPr/>
        </p:nvSpPr>
        <p:spPr>
          <a:xfrm>
            <a:off x="8515262" y="6230685"/>
            <a:ext cx="2636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87B11C"/>
                </a:solidFill>
                <a:latin typeface="GEOMETRIA-MEDIUM" panose="020B0503020204020204" pitchFamily="34" charset="0"/>
              </a:rPr>
              <a:t>https://</a:t>
            </a:r>
            <a:r>
              <a:rPr lang="ru-RU" dirty="0">
                <a:solidFill>
                  <a:srgbClr val="87B11C"/>
                </a:solidFill>
                <a:latin typeface="GEOMETRIA-MEDIUM" panose="020B0503020204020204" pitchFamily="34" charset="0"/>
              </a:rPr>
              <a:t>развитие30.рф/</a:t>
            </a:r>
            <a:endParaRPr lang="ru-RU" dirty="0">
              <a:solidFill>
                <a:srgbClr val="87B11C"/>
              </a:solidFill>
              <a:latin typeface="GEOMETRIA-MEDIUM" panose="020B0503020204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E1646E9-294D-7341-B520-FA7668FCD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499" y="5648686"/>
            <a:ext cx="440194" cy="42222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619964A-C2D2-1A49-86B9-1A47CD61D5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047" y="5629483"/>
            <a:ext cx="440193" cy="44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96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493</Words>
  <Application>Microsoft Office PowerPoint</Application>
  <PresentationFormat>Произвольный</PresentationFormat>
  <Paragraphs>49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Инновационный подход к организации в регионе системы социального сопровождения семей, воспитывающих детей с ограниченными возможностями здоровья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Инновационный подход к организации в регионе системы социального сопровождения семей, воспитывающих детей с ограниченными возможностями здоровья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среды на развитие  подростков</dc:title>
  <dc:creator>Microsoft Office User</dc:creator>
  <cp:lastModifiedBy>Рахманина</cp:lastModifiedBy>
  <cp:revision>22</cp:revision>
  <dcterms:created xsi:type="dcterms:W3CDTF">2021-03-18T15:09:49Z</dcterms:created>
  <dcterms:modified xsi:type="dcterms:W3CDTF">2021-03-24T12:51:49Z</dcterms:modified>
</cp:coreProperties>
</file>